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handoutMasterIdLst>
    <p:handoutMasterId r:id="rId16"/>
  </p:handoutMasterIdLst>
  <p:sldIdLst>
    <p:sldId id="256" r:id="rId5"/>
    <p:sldId id="269" r:id="rId6"/>
    <p:sldId id="260" r:id="rId7"/>
    <p:sldId id="268" r:id="rId8"/>
    <p:sldId id="270" r:id="rId9"/>
    <p:sldId id="267" r:id="rId10"/>
    <p:sldId id="271" r:id="rId11"/>
    <p:sldId id="272" r:id="rId12"/>
    <p:sldId id="273" r:id="rId13"/>
    <p:sldId id="27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41" autoAdjust="0"/>
  </p:normalViewPr>
  <p:slideViewPr>
    <p:cSldViewPr snapToGrid="0">
      <p:cViewPr>
        <p:scale>
          <a:sx n="70" d="100"/>
          <a:sy n="70" d="100"/>
        </p:scale>
        <p:origin x="738" y="54"/>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5/29/2025</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5/29/2025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4DFDEE-AE3B-0570-3B96-FD56F71122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E4E715-75E4-6169-078B-E32DE485B5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6A2657-3B36-DBFA-E7CD-0D8563C2844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16C654D-7A95-D6CC-C0D0-2EB5A2BABD8C}"/>
              </a:ext>
            </a:extLst>
          </p:cNvPr>
          <p:cNvSpPr>
            <a:spLocks noGrp="1"/>
          </p:cNvSpPr>
          <p:nvPr>
            <p:ph type="sldNum" sz="quarter" idx="5"/>
          </p:nvPr>
        </p:nvSpPr>
        <p:spPr/>
        <p:txBody>
          <a:bodyPr/>
          <a:lstStyle/>
          <a:p>
            <a:fld id="{EE000EEB-8338-48D7-8EE8-EE0082EF7602}" type="slidenum">
              <a:rPr lang="en-US" smtClean="0"/>
              <a:t>10</a:t>
            </a:fld>
            <a:endParaRPr lang="en-US" dirty="0"/>
          </a:p>
        </p:txBody>
      </p:sp>
    </p:spTree>
    <p:extLst>
      <p:ext uri="{BB962C8B-B14F-4D97-AF65-F5344CB8AC3E}">
        <p14:creationId xmlns:p14="http://schemas.microsoft.com/office/powerpoint/2010/main" val="2196448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2</a:t>
            </a:fld>
            <a:endParaRPr lang="en-US" dirty="0"/>
          </a:p>
        </p:txBody>
      </p:sp>
    </p:spTree>
    <p:extLst>
      <p:ext uri="{BB962C8B-B14F-4D97-AF65-F5344CB8AC3E}">
        <p14:creationId xmlns:p14="http://schemas.microsoft.com/office/powerpoint/2010/main" val="3614338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3</a:t>
            </a:fld>
            <a:endParaRPr lang="en-US" dirty="0"/>
          </a:p>
        </p:txBody>
      </p:sp>
    </p:spTree>
    <p:extLst>
      <p:ext uri="{BB962C8B-B14F-4D97-AF65-F5344CB8AC3E}">
        <p14:creationId xmlns:p14="http://schemas.microsoft.com/office/powerpoint/2010/main" val="1850169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4</a:t>
            </a:fld>
            <a:endParaRPr lang="en-US" dirty="0"/>
          </a:p>
        </p:txBody>
      </p:sp>
    </p:spTree>
    <p:extLst>
      <p:ext uri="{BB962C8B-B14F-4D97-AF65-F5344CB8AC3E}">
        <p14:creationId xmlns:p14="http://schemas.microsoft.com/office/powerpoint/2010/main" val="2249701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24996E-C20E-391F-D5A9-5C125B8308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9B27ADB-1493-B5FE-2DE4-4131EF4CFA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2457EEE-60BB-9E28-BDEA-90BF7EDC6FC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3FA2BED-2F41-E8B6-2F4F-144AC3BB5B6A}"/>
              </a:ext>
            </a:extLst>
          </p:cNvPr>
          <p:cNvSpPr>
            <a:spLocks noGrp="1"/>
          </p:cNvSpPr>
          <p:nvPr>
            <p:ph type="sldNum" sz="quarter" idx="5"/>
          </p:nvPr>
        </p:nvSpPr>
        <p:spPr/>
        <p:txBody>
          <a:bodyPr/>
          <a:lstStyle/>
          <a:p>
            <a:fld id="{EE000EEB-8338-48D7-8EE8-EE0082EF7602}" type="slidenum">
              <a:rPr lang="en-US" smtClean="0"/>
              <a:t>5</a:t>
            </a:fld>
            <a:endParaRPr lang="en-US" dirty="0"/>
          </a:p>
        </p:txBody>
      </p:sp>
    </p:spTree>
    <p:extLst>
      <p:ext uri="{BB962C8B-B14F-4D97-AF65-F5344CB8AC3E}">
        <p14:creationId xmlns:p14="http://schemas.microsoft.com/office/powerpoint/2010/main" val="38959245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6</a:t>
            </a:fld>
            <a:endParaRPr lang="en-US" dirty="0"/>
          </a:p>
        </p:txBody>
      </p:sp>
    </p:spTree>
    <p:extLst>
      <p:ext uri="{BB962C8B-B14F-4D97-AF65-F5344CB8AC3E}">
        <p14:creationId xmlns:p14="http://schemas.microsoft.com/office/powerpoint/2010/main" val="3672966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175559-F7FD-7FC2-ED40-C2CF7F1B52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D714DD-05DF-1676-6261-B89614EBA2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9B65FE-DF2E-6943-E62F-492FFD2FF4D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62BF7AC-2463-4D67-665A-75347DE6577D}"/>
              </a:ext>
            </a:extLst>
          </p:cNvPr>
          <p:cNvSpPr>
            <a:spLocks noGrp="1"/>
          </p:cNvSpPr>
          <p:nvPr>
            <p:ph type="sldNum" sz="quarter" idx="5"/>
          </p:nvPr>
        </p:nvSpPr>
        <p:spPr/>
        <p:txBody>
          <a:bodyPr/>
          <a:lstStyle/>
          <a:p>
            <a:fld id="{EE000EEB-8338-48D7-8EE8-EE0082EF7602}" type="slidenum">
              <a:rPr lang="en-US" smtClean="0"/>
              <a:t>7</a:t>
            </a:fld>
            <a:endParaRPr lang="en-US" dirty="0"/>
          </a:p>
        </p:txBody>
      </p:sp>
    </p:spTree>
    <p:extLst>
      <p:ext uri="{BB962C8B-B14F-4D97-AF65-F5344CB8AC3E}">
        <p14:creationId xmlns:p14="http://schemas.microsoft.com/office/powerpoint/2010/main" val="13583575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78F95F-34BF-1C26-F134-605BCC6D0F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B2A605-B5BC-C62F-0BD7-A2164F60E2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AE39A1-9FCF-5FA9-1854-8CEF88FB122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F4F3B8D-9862-156C-F6FB-F18DD137336F}"/>
              </a:ext>
            </a:extLst>
          </p:cNvPr>
          <p:cNvSpPr>
            <a:spLocks noGrp="1"/>
          </p:cNvSpPr>
          <p:nvPr>
            <p:ph type="sldNum" sz="quarter" idx="5"/>
          </p:nvPr>
        </p:nvSpPr>
        <p:spPr/>
        <p:txBody>
          <a:bodyPr/>
          <a:lstStyle/>
          <a:p>
            <a:fld id="{EE000EEB-8338-48D7-8EE8-EE0082EF7602}" type="slidenum">
              <a:rPr lang="en-US" smtClean="0"/>
              <a:t>8</a:t>
            </a:fld>
            <a:endParaRPr lang="en-US" dirty="0"/>
          </a:p>
        </p:txBody>
      </p:sp>
    </p:spTree>
    <p:extLst>
      <p:ext uri="{BB962C8B-B14F-4D97-AF65-F5344CB8AC3E}">
        <p14:creationId xmlns:p14="http://schemas.microsoft.com/office/powerpoint/2010/main" val="1538814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C60655-08DD-1F7B-49DF-C937C7842A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EB3314-E786-0ADD-AE30-1BB231ACB50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4848FA-79D2-45C9-BDFE-722E27D8A75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1DA3EE8-42C5-55E5-B16A-FD188BAB4315}"/>
              </a:ext>
            </a:extLst>
          </p:cNvPr>
          <p:cNvSpPr>
            <a:spLocks noGrp="1"/>
          </p:cNvSpPr>
          <p:nvPr>
            <p:ph type="sldNum" sz="quarter" idx="5"/>
          </p:nvPr>
        </p:nvSpPr>
        <p:spPr/>
        <p:txBody>
          <a:bodyPr/>
          <a:lstStyle/>
          <a:p>
            <a:fld id="{EE000EEB-8338-48D7-8EE8-EE0082EF7602}" type="slidenum">
              <a:rPr lang="en-US" smtClean="0"/>
              <a:t>9</a:t>
            </a:fld>
            <a:endParaRPr lang="en-US" dirty="0"/>
          </a:p>
        </p:txBody>
      </p:sp>
    </p:spTree>
    <p:extLst>
      <p:ext uri="{BB962C8B-B14F-4D97-AF65-F5344CB8AC3E}">
        <p14:creationId xmlns:p14="http://schemas.microsoft.com/office/powerpoint/2010/main" val="3236399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5/29/2025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5/29/2025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5/29/2025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5/29/2025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5/29/2025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5/29/2025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5/29/2025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5/29/2025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5/29/2025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hyperlink" Target="https://miro.com/value-stream-mapping/what-is-lead-time/" TargetMode="External"/><Relationship Id="rId4" Type="http://schemas.openxmlformats.org/officeDocument/2006/relationships/hyperlink" Target="https://www.atlassian.com/agile/value-stream-managemen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Picture 4" descr="chain links">
            <a:extLst>
              <a:ext uri="{FF2B5EF4-FFF2-40B4-BE49-F238E27FC236}">
                <a16:creationId xmlns:a16="http://schemas.microsoft.com/office/drawing/2014/main"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Title 1">
            <a:extLst>
              <a:ext uri="{FF2B5EF4-FFF2-40B4-BE49-F238E27FC236}">
                <a16:creationId xmlns:a16="http://schemas.microsoft.com/office/drawing/2014/main" id="{3D30D32A-359B-41BB-9746-2CF3A21EEFFC}"/>
              </a:ext>
            </a:extLst>
          </p:cNvPr>
          <p:cNvSpPr>
            <a:spLocks noGrp="1"/>
          </p:cNvSpPr>
          <p:nvPr>
            <p:ph type="ctrTitle"/>
          </p:nvPr>
        </p:nvSpPr>
        <p:spPr>
          <a:xfrm>
            <a:off x="1092325" y="1447800"/>
            <a:ext cx="8825658" cy="3329581"/>
          </a:xfrm>
        </p:spPr>
        <p:txBody>
          <a:bodyPr>
            <a:normAutofit/>
          </a:bodyPr>
          <a:lstStyle/>
          <a:p>
            <a:r>
              <a:rPr lang="en-US" dirty="0"/>
              <a:t>The Technology Value Stream</a:t>
            </a:r>
            <a:endParaRPr lang="ru-RU" dirty="0"/>
          </a:p>
        </p:txBody>
      </p:sp>
      <p:sp>
        <p:nvSpPr>
          <p:cNvPr id="3" name="Subtitle 2">
            <a:extLst>
              <a:ext uri="{FF2B5EF4-FFF2-40B4-BE49-F238E27FC236}">
                <a16:creationId xmlns:a16="http://schemas.microsoft.com/office/drawing/2014/main" id="{B4CA222A-88BC-48F4-9AE8-2115B7D1E6DC}"/>
              </a:ext>
            </a:extLst>
          </p:cNvPr>
          <p:cNvSpPr>
            <a:spLocks noGrp="1"/>
          </p:cNvSpPr>
          <p:nvPr>
            <p:ph type="subTitle" idx="1"/>
          </p:nvPr>
        </p:nvSpPr>
        <p:spPr>
          <a:xfrm>
            <a:off x="1154955" y="4777380"/>
            <a:ext cx="8825658" cy="1254930"/>
          </a:xfrm>
        </p:spPr>
        <p:txBody>
          <a:bodyPr>
            <a:normAutofit/>
          </a:bodyPr>
          <a:lstStyle/>
          <a:p>
            <a:r>
              <a:rPr lang="en-US" sz="1600" dirty="0"/>
              <a:t>CSD-380</a:t>
            </a:r>
          </a:p>
          <a:p>
            <a:r>
              <a:rPr lang="en-US" sz="1600" dirty="0"/>
              <a:t>Katie Hilliard</a:t>
            </a:r>
          </a:p>
          <a:p>
            <a:r>
              <a:rPr lang="en-US" sz="1600" dirty="0"/>
              <a:t>05/29/2025</a:t>
            </a:r>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93000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a:extLst>
            <a:ext uri="{FF2B5EF4-FFF2-40B4-BE49-F238E27FC236}">
              <a16:creationId xmlns:a16="http://schemas.microsoft.com/office/drawing/2014/main" id="{5084BF07-73F8-5A3C-1B89-F76268F35191}"/>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85029DA1-49D5-C0C7-AFAA-C2B0BCFA5B1F}"/>
              </a:ext>
            </a:extLst>
          </p:cNvPr>
          <p:cNvSpPr>
            <a:spLocks noGrp="1"/>
          </p:cNvSpPr>
          <p:nvPr>
            <p:ph type="title"/>
          </p:nvPr>
        </p:nvSpPr>
        <p:spPr/>
        <p:txBody>
          <a:bodyPr vert="horz" lIns="91440" tIns="45720" rIns="91440" bIns="45720" rtlCol="0" anchor="t">
            <a:normAutofit/>
          </a:bodyPr>
          <a:lstStyle/>
          <a:p>
            <a:pPr marL="0" marR="0">
              <a:lnSpc>
                <a:spcPct val="115000"/>
              </a:lnSpc>
              <a:spcAft>
                <a:spcPts val="800"/>
              </a:spcAft>
            </a:pPr>
            <a:r>
              <a:rPr lang="en-US" sz="4400" kern="100" dirty="0">
                <a:effectLst/>
                <a:latin typeface="Aptos" panose="020B0004020202020204" pitchFamily="34" charset="0"/>
                <a:ea typeface="Aptos" panose="020B0004020202020204" pitchFamily="34"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A79E5D71-7889-A6D1-B48D-C6FFB5845649}"/>
              </a:ext>
            </a:extLst>
          </p:cNvPr>
          <p:cNvSpPr>
            <a:spLocks noGrp="1"/>
          </p:cNvSpPr>
          <p:nvPr>
            <p:ph idx="1"/>
          </p:nvPr>
        </p:nvSpPr>
        <p:spPr>
          <a:xfrm>
            <a:off x="526527" y="1710453"/>
            <a:ext cx="10132374" cy="4694829"/>
          </a:xfrm>
        </p:spPr>
        <p:txBody>
          <a:bodyPr>
            <a:normAutofit/>
          </a:bodyPr>
          <a:lstStyle/>
          <a:p>
            <a:pPr marL="0" marR="0">
              <a:lnSpc>
                <a:spcPct val="115000"/>
              </a:lnSpc>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Kim, G., Humble, J., Debois, P., Willis, J., &amp; Forsgren, N. (2021). </a:t>
            </a:r>
            <a:r>
              <a:rPr lang="en-US" sz="1800" i="1" kern="100" dirty="0">
                <a:effectLst/>
                <a:latin typeface="Aptos" panose="020B0004020202020204" pitchFamily="34" charset="0"/>
                <a:ea typeface="Aptos" panose="020B0004020202020204" pitchFamily="34" charset="0"/>
                <a:cs typeface="Times New Roman" panose="02020603050405020304" pitchFamily="18" charset="0"/>
              </a:rPr>
              <a:t>The DevOps handbook: How to create world-class agility, reliability, &amp; security in technology organizations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(2nd ed.). IT Revolution.</a:t>
            </a:r>
          </a:p>
          <a:p>
            <a:pPr marL="0" marR="0">
              <a:lnSpc>
                <a:spcPct val="115000"/>
              </a:lnSpc>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Atlassian. (n.d.). </a:t>
            </a:r>
            <a:r>
              <a:rPr lang="en-US" sz="1800" i="1" kern="100" dirty="0">
                <a:effectLst/>
                <a:latin typeface="Aptos" panose="020B0004020202020204" pitchFamily="34" charset="0"/>
                <a:ea typeface="Aptos" panose="020B0004020202020204" pitchFamily="34" charset="0"/>
                <a:cs typeface="Times New Roman" panose="02020603050405020304" pitchFamily="18" charset="0"/>
              </a:rPr>
              <a:t>What is value stream management?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Retrieved May 29, 2025, from </a:t>
            </a:r>
            <a:r>
              <a:rPr lang="en-US"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4"/>
              </a:rPr>
              <a:t>https://www.atlassian.com/agile/value-stream-management</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indent="0">
              <a:lnSpc>
                <a:spcPct val="115000"/>
              </a:lnSpc>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Miro. (n.d.). </a:t>
            </a:r>
            <a:r>
              <a:rPr lang="en-US" sz="1800" i="1" kern="100" dirty="0">
                <a:effectLst/>
                <a:latin typeface="Aptos" panose="020B0004020202020204" pitchFamily="34" charset="0"/>
                <a:ea typeface="Aptos" panose="020B0004020202020204" pitchFamily="34" charset="0"/>
                <a:cs typeface="Times New Roman" panose="02020603050405020304" pitchFamily="18" charset="0"/>
              </a:rPr>
              <a:t>What is lead time in value stream mapping?</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Retrieved May 29, 2025, from </a:t>
            </a:r>
            <a:r>
              <a:rPr lang="en-US" sz="18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5"/>
              </a:rPr>
              <a:t>https://miro.com/value-stream-mapping/what-is-lead-time/</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42597731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174D3-6B10-409E-9110-EEBEAA7E38C0}"/>
              </a:ext>
            </a:extLst>
          </p:cNvPr>
          <p:cNvSpPr>
            <a:spLocks noGrp="1"/>
          </p:cNvSpPr>
          <p:nvPr>
            <p:ph type="title"/>
          </p:nvPr>
        </p:nvSpPr>
        <p:spPr>
          <a:xfrm>
            <a:off x="650668" y="629266"/>
            <a:ext cx="4802031" cy="1641986"/>
          </a:xfrm>
        </p:spPr>
        <p:txBody>
          <a:bodyPr>
            <a:normAutofit/>
          </a:bodyPr>
          <a:lstStyle/>
          <a:p>
            <a:r>
              <a:rPr lang="en-US" dirty="0"/>
              <a:t>Contents</a:t>
            </a:r>
          </a:p>
        </p:txBody>
      </p:sp>
      <p:pic>
        <p:nvPicPr>
          <p:cNvPr id="18" name="Picture 17" descr="abstract image">
            <a:extLst>
              <a:ext uri="{FF2B5EF4-FFF2-40B4-BE49-F238E27FC236}">
                <a16:creationId xmlns:a16="http://schemas.microsoft.com/office/drawing/2014/main" id="{D4405318-CC16-40AE-BFE1-B9E42D20DF34}"/>
              </a:ext>
            </a:extLst>
          </p:cNvPr>
          <p:cNvPicPr>
            <a:picLocks noChangeAspect="1"/>
          </p:cNvPicPr>
          <p:nvPr/>
        </p:nvPicPr>
        <p:blipFill rotWithShape="1">
          <a:blip r:embed="rId4"/>
          <a:srcRect l="22999" r="23682"/>
          <a:stretch/>
        </p:blipFill>
        <p:spPr>
          <a:xfrm>
            <a:off x="6430780" y="10"/>
            <a:ext cx="5764030" cy="6857990"/>
          </a:xfrm>
          <a:prstGeom prst="rect">
            <a:avLst/>
          </a:prstGeom>
        </p:spPr>
      </p:pic>
      <p:sp>
        <p:nvSpPr>
          <p:cNvPr id="78" name="Rectangle 77">
            <a:extLst>
              <a:ext uri="{FF2B5EF4-FFF2-40B4-BE49-F238E27FC236}">
                <a16:creationId xmlns:a16="http://schemas.microsoft.com/office/drawing/2014/main" id="{7527E565-DE8D-445C-9879-AD1D04415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 name="Content Placeholder 6">
            <a:extLst>
              <a:ext uri="{FF2B5EF4-FFF2-40B4-BE49-F238E27FC236}">
                <a16:creationId xmlns:a16="http://schemas.microsoft.com/office/drawing/2014/main" id="{DD517701-D46A-12F5-840B-1CF8EB796618}"/>
              </a:ext>
            </a:extLst>
          </p:cNvPr>
          <p:cNvSpPr>
            <a:spLocks noGrp="1"/>
          </p:cNvSpPr>
          <p:nvPr>
            <p:ph idx="1"/>
          </p:nvPr>
        </p:nvSpPr>
        <p:spPr>
          <a:xfrm>
            <a:off x="395836" y="1514007"/>
            <a:ext cx="9399186" cy="4869305"/>
          </a:xfrm>
        </p:spPr>
        <p:txBody>
          <a:bodyPr>
            <a:normAutofit/>
          </a:bodyPr>
          <a:lstStyle/>
          <a:p>
            <a:pPr marL="0" marR="0">
              <a:lnSpc>
                <a:spcPct val="115000"/>
              </a:lnSpc>
              <a:spcAft>
                <a:spcPts val="800"/>
              </a:spcAft>
              <a:buFont typeface="Wingdings" panose="05000000000000000000" pitchFamily="2" charset="2"/>
              <a:buChar char="§"/>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What is Technology Value Stream?</a:t>
            </a:r>
          </a:p>
          <a:p>
            <a:pPr marL="0" marR="0">
              <a:lnSpc>
                <a:spcPct val="115000"/>
              </a:lnSpc>
              <a:spcAft>
                <a:spcPts val="800"/>
              </a:spcAft>
              <a:buFont typeface="Wingdings" panose="05000000000000000000" pitchFamily="2" charset="2"/>
              <a:buChar char="§"/>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Lead Time</a:t>
            </a:r>
          </a:p>
          <a:p>
            <a:pPr marL="0" marR="0">
              <a:lnSpc>
                <a:spcPct val="115000"/>
              </a:lnSpc>
              <a:spcAft>
                <a:spcPts val="800"/>
              </a:spcAft>
              <a:buFont typeface="Wingdings" panose="05000000000000000000" pitchFamily="2" charset="2"/>
              <a:buChar char="§"/>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Processing Time</a:t>
            </a:r>
          </a:p>
          <a:p>
            <a:pPr marL="0" marR="0">
              <a:lnSpc>
                <a:spcPct val="115000"/>
              </a:lnSpc>
              <a:spcAft>
                <a:spcPts val="800"/>
              </a:spcAft>
              <a:buFont typeface="Wingdings" panose="05000000000000000000" pitchFamily="2" charset="2"/>
              <a:buChar char="§"/>
            </a:pPr>
            <a:r>
              <a:rPr lang="en-US" sz="2400" kern="100" dirty="0">
                <a:latin typeface="Aptos" panose="020B0004020202020204" pitchFamily="34" charset="0"/>
                <a:ea typeface="Aptos" panose="020B0004020202020204" pitchFamily="34" charset="0"/>
                <a:cs typeface="Times New Roman" panose="02020603050405020304" pitchFamily="18" charset="0"/>
              </a:rPr>
              <a:t>Lead vs. Processing Time (visual)</a:t>
            </a:r>
            <a:endParaRPr lang="en-US" sz="2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15000"/>
              </a:lnSpc>
              <a:spcAft>
                <a:spcPts val="800"/>
              </a:spcAft>
              <a:buFont typeface="Wingdings" panose="05000000000000000000" pitchFamily="2" charset="2"/>
              <a:buChar char="§"/>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Deployment Lead Times Requiring Months</a:t>
            </a:r>
          </a:p>
          <a:p>
            <a:pPr marL="0" marR="0">
              <a:lnSpc>
                <a:spcPct val="115000"/>
              </a:lnSpc>
              <a:spcAft>
                <a:spcPts val="800"/>
              </a:spcAft>
              <a:buFont typeface="Wingdings" panose="05000000000000000000" pitchFamily="2" charset="2"/>
              <a:buChar char="§"/>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Deployment Lead Times of Minutes</a:t>
            </a:r>
          </a:p>
          <a:p>
            <a:pPr marL="0" marR="0">
              <a:lnSpc>
                <a:spcPct val="115000"/>
              </a:lnSpc>
              <a:spcAft>
                <a:spcPts val="800"/>
              </a:spcAft>
              <a:buFont typeface="Wingdings" panose="05000000000000000000" pitchFamily="2" charset="2"/>
              <a:buChar char="§"/>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References</a:t>
            </a:r>
          </a:p>
          <a:p>
            <a:pPr marL="0" indent="0">
              <a:buNone/>
            </a:pPr>
            <a:endParaRPr lang="en-US" dirty="0"/>
          </a:p>
        </p:txBody>
      </p:sp>
    </p:spTree>
    <p:extLst>
      <p:ext uri="{BB962C8B-B14F-4D97-AF65-F5344CB8AC3E}">
        <p14:creationId xmlns:p14="http://schemas.microsoft.com/office/powerpoint/2010/main" val="2333881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DC570-72AC-45BE-BB60-458EBBAC8C19}"/>
              </a:ext>
            </a:extLst>
          </p:cNvPr>
          <p:cNvSpPr>
            <a:spLocks noGrp="1"/>
          </p:cNvSpPr>
          <p:nvPr>
            <p:ph type="title"/>
          </p:nvPr>
        </p:nvSpPr>
        <p:spPr>
          <a:xfrm>
            <a:off x="1712928" y="626891"/>
            <a:ext cx="9404723" cy="1400530"/>
          </a:xfrm>
        </p:spPr>
        <p:txBody>
          <a:bodyPr/>
          <a:lstStyle/>
          <a:p>
            <a:pPr marL="0" marR="0">
              <a:lnSpc>
                <a:spcPct val="115000"/>
              </a:lnSpc>
              <a:spcAft>
                <a:spcPts val="800"/>
              </a:spcAft>
            </a:pPr>
            <a:r>
              <a:rPr lang="en-US" sz="3200" kern="100" dirty="0">
                <a:effectLst/>
                <a:latin typeface="Aptos" panose="020B0004020202020204" pitchFamily="34" charset="0"/>
                <a:ea typeface="Aptos" panose="020B0004020202020204" pitchFamily="34" charset="0"/>
                <a:cs typeface="Times New Roman" panose="02020603050405020304" pitchFamily="18" charset="0"/>
              </a:rPr>
              <a:t>What is Technology Value Stream?</a:t>
            </a:r>
          </a:p>
        </p:txBody>
      </p:sp>
      <p:sp>
        <p:nvSpPr>
          <p:cNvPr id="4" name="Content Placeholder 3">
            <a:extLst>
              <a:ext uri="{FF2B5EF4-FFF2-40B4-BE49-F238E27FC236}">
                <a16:creationId xmlns:a16="http://schemas.microsoft.com/office/drawing/2014/main" id="{86C24ADF-76FB-AF48-4B61-B3A0E8E4C2E0}"/>
              </a:ext>
            </a:extLst>
          </p:cNvPr>
          <p:cNvSpPr>
            <a:spLocks noGrp="1"/>
          </p:cNvSpPr>
          <p:nvPr>
            <p:ph idx="1"/>
          </p:nvPr>
        </p:nvSpPr>
        <p:spPr/>
        <p:txBody>
          <a:bodyPr/>
          <a:lstStyle/>
          <a:p>
            <a:pPr marL="0" indent="0">
              <a:buNone/>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The technology value stream is a process that consists of a sequence of events that are used to improve how development teams deliver the best quality for customers. </a:t>
            </a:r>
          </a:p>
          <a:p>
            <a:pPr marL="0" indent="0">
              <a:buNone/>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The two main focuses of the value stream is to be prompt with delivery for any requested features/updates from the customer and to ensure the efficiency of delivery is noticed by the customer.</a:t>
            </a:r>
          </a:p>
          <a:p>
            <a:pPr marL="0" indent="0">
              <a:buNone/>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 Our text defines technology value stream as the required process to convert a business hypothesis into a technology-enabled service that delivers value to the customer. (Kim, Humble, Debois, Willis, &amp; Forsgren, 2021)</a:t>
            </a:r>
          </a:p>
          <a:p>
            <a:pPr marL="0" indent="0">
              <a:buNone/>
            </a:pPr>
            <a:endParaRPr lang="en-US" dirty="0"/>
          </a:p>
        </p:txBody>
      </p:sp>
    </p:spTree>
    <p:extLst>
      <p:ext uri="{BB962C8B-B14F-4D97-AF65-F5344CB8AC3E}">
        <p14:creationId xmlns:p14="http://schemas.microsoft.com/office/powerpoint/2010/main" val="70285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148C75AA-C615-44E8-850A-3C0634ABFA22}"/>
              </a:ext>
            </a:extLst>
          </p:cNvPr>
          <p:cNvSpPr>
            <a:spLocks noGrp="1"/>
          </p:cNvSpPr>
          <p:nvPr>
            <p:ph type="title"/>
          </p:nvPr>
        </p:nvSpPr>
        <p:spPr/>
        <p:txBody>
          <a:bodyPr vert="horz" lIns="91440" tIns="45720" rIns="91440" bIns="45720" rtlCol="0" anchor="t">
            <a:normAutofit/>
          </a:bodyPr>
          <a:lstStyle/>
          <a:p>
            <a:pPr marL="0" marR="0">
              <a:lnSpc>
                <a:spcPct val="115000"/>
              </a:lnSpc>
              <a:spcAft>
                <a:spcPts val="800"/>
              </a:spcAft>
            </a:pPr>
            <a:r>
              <a:rPr lang="en-US" sz="3600" kern="100" dirty="0">
                <a:effectLst/>
                <a:latin typeface="Aptos" panose="020B0004020202020204" pitchFamily="34" charset="0"/>
                <a:ea typeface="Aptos" panose="020B0004020202020204" pitchFamily="34" charset="0"/>
                <a:cs typeface="Times New Roman" panose="02020603050405020304" pitchFamily="18" charset="0"/>
              </a:rPr>
              <a:t>Lead Time</a:t>
            </a:r>
          </a:p>
        </p:txBody>
      </p:sp>
      <p:sp>
        <p:nvSpPr>
          <p:cNvPr id="3" name="Content Placeholder 2">
            <a:extLst>
              <a:ext uri="{FF2B5EF4-FFF2-40B4-BE49-F238E27FC236}">
                <a16:creationId xmlns:a16="http://schemas.microsoft.com/office/drawing/2014/main" id="{273812D4-9998-B558-4451-8F35EFBC0881}"/>
              </a:ext>
            </a:extLst>
          </p:cNvPr>
          <p:cNvSpPr>
            <a:spLocks noGrp="1"/>
          </p:cNvSpPr>
          <p:nvPr>
            <p:ph idx="1"/>
          </p:nvPr>
        </p:nvSpPr>
        <p:spPr>
          <a:xfrm>
            <a:off x="758538" y="1331259"/>
            <a:ext cx="8946541" cy="4195481"/>
          </a:xfrm>
        </p:spPr>
        <p:txBody>
          <a:bodyPr/>
          <a:lstStyle/>
          <a:p>
            <a:pPr marL="0" indent="0">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Lead Time is the total time used for a product to make it through the value stream. This means from beginning (initial order) to end (product delivery). It is used to measure performance in the value streams. This time is mainly what the customer experiences.</a:t>
            </a:r>
          </a:p>
          <a:p>
            <a:pPr marL="0" indent="0">
              <a:buNone/>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indent="0">
              <a:lnSpc>
                <a:spcPct val="115000"/>
              </a:lnSpc>
              <a:spcAft>
                <a:spcPts val="800"/>
              </a:spcAft>
              <a:buNone/>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Components of Lead Time:</a:t>
            </a:r>
          </a:p>
          <a:p>
            <a:pPr marL="0" marR="0">
              <a:lnSpc>
                <a:spcPct val="115000"/>
              </a:lnSpc>
              <a:spcAft>
                <a:spcPts val="800"/>
              </a:spcAft>
              <a:buFont typeface="Wingdings" panose="05000000000000000000"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Processing time (time that it takes to perform work on product/service</a:t>
            </a:r>
          </a:p>
          <a:p>
            <a:pPr marL="0" marR="0">
              <a:lnSpc>
                <a:spcPct val="115000"/>
              </a:lnSpc>
              <a:spcAft>
                <a:spcPts val="800"/>
              </a:spcAft>
              <a:buFont typeface="Wingdings" panose="05000000000000000000"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Inspection Time (examine the product, ensure quality standards are met)</a:t>
            </a:r>
          </a:p>
          <a:p>
            <a:pPr marL="0" marR="0">
              <a:lnSpc>
                <a:spcPct val="115000"/>
              </a:lnSpc>
              <a:spcAft>
                <a:spcPts val="800"/>
              </a:spcAft>
              <a:buFont typeface="Wingdings" panose="05000000000000000000"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Move Time (duration of moving products through the processes)</a:t>
            </a:r>
          </a:p>
          <a:p>
            <a:pPr marR="0">
              <a:lnSpc>
                <a:spcPct val="115000"/>
              </a:lnSpc>
              <a:spcAft>
                <a:spcPts val="800"/>
              </a:spcAft>
              <a:buFont typeface="Wingdings" panose="05000000000000000000"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Queue Time (waiting time between each process)</a:t>
            </a:r>
          </a:p>
          <a:p>
            <a:pPr marL="0" indent="0">
              <a:buNone/>
            </a:pPr>
            <a:endParaRPr lang="en-US" dirty="0"/>
          </a:p>
        </p:txBody>
      </p:sp>
    </p:spTree>
    <p:extLst>
      <p:ext uri="{BB962C8B-B14F-4D97-AF65-F5344CB8AC3E}">
        <p14:creationId xmlns:p14="http://schemas.microsoft.com/office/powerpoint/2010/main" val="5550890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a:extLst>
            <a:ext uri="{FF2B5EF4-FFF2-40B4-BE49-F238E27FC236}">
              <a16:creationId xmlns:a16="http://schemas.microsoft.com/office/drawing/2014/main" id="{4E4E20D8-EC82-BA3B-2927-E5CD082973D1}"/>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A356A334-5229-0F16-F9EB-B4F7B66BD7A8}"/>
              </a:ext>
            </a:extLst>
          </p:cNvPr>
          <p:cNvSpPr>
            <a:spLocks noGrp="1"/>
          </p:cNvSpPr>
          <p:nvPr>
            <p:ph type="title"/>
          </p:nvPr>
        </p:nvSpPr>
        <p:spPr/>
        <p:txBody>
          <a:bodyPr vert="horz" lIns="91440" tIns="45720" rIns="91440" bIns="45720" rtlCol="0" anchor="t">
            <a:normAutofit/>
          </a:bodyPr>
          <a:lstStyle/>
          <a:p>
            <a:pPr marL="0" marR="0">
              <a:lnSpc>
                <a:spcPct val="115000"/>
              </a:lnSpc>
              <a:spcAft>
                <a:spcPts val="800"/>
              </a:spcAft>
            </a:pPr>
            <a:r>
              <a:rPr lang="en-US" sz="3600" kern="100" dirty="0">
                <a:effectLst/>
                <a:latin typeface="Aptos" panose="020B0004020202020204" pitchFamily="34" charset="0"/>
                <a:ea typeface="Aptos" panose="020B0004020202020204" pitchFamily="34" charset="0"/>
                <a:cs typeface="Times New Roman" panose="02020603050405020304" pitchFamily="18" charset="0"/>
              </a:rPr>
              <a:t>Lead Time (continued)</a:t>
            </a:r>
          </a:p>
        </p:txBody>
      </p:sp>
      <p:sp>
        <p:nvSpPr>
          <p:cNvPr id="3" name="Content Placeholder 2">
            <a:extLst>
              <a:ext uri="{FF2B5EF4-FFF2-40B4-BE49-F238E27FC236}">
                <a16:creationId xmlns:a16="http://schemas.microsoft.com/office/drawing/2014/main" id="{D114CE23-C482-DADC-337F-AD1B619B9765}"/>
              </a:ext>
            </a:extLst>
          </p:cNvPr>
          <p:cNvSpPr>
            <a:spLocks noGrp="1"/>
          </p:cNvSpPr>
          <p:nvPr>
            <p:ph idx="1"/>
          </p:nvPr>
        </p:nvSpPr>
        <p:spPr>
          <a:xfrm>
            <a:off x="758539" y="1331260"/>
            <a:ext cx="4373019" cy="5424382"/>
          </a:xfrm>
        </p:spPr>
        <p:txBody>
          <a:bodyPr>
            <a:normAutofit/>
          </a:bodyPr>
          <a:lstStyle/>
          <a:p>
            <a:pPr marL="0" marR="0">
              <a:lnSpc>
                <a:spcPct val="115000"/>
              </a:lnSpc>
              <a:spcAft>
                <a:spcPts val="800"/>
              </a:spcAft>
              <a:buNone/>
            </a:pPr>
            <a:r>
              <a:rPr lang="en-US" kern="100" dirty="0">
                <a:effectLst/>
                <a:latin typeface="Aptos" panose="020B0004020202020204" pitchFamily="34" charset="0"/>
                <a:ea typeface="Aptos" panose="020B0004020202020204" pitchFamily="34" charset="0"/>
                <a:cs typeface="Times New Roman" panose="02020603050405020304" pitchFamily="18" charset="0"/>
              </a:rPr>
              <a:t>Factors that impact Lead Time: </a:t>
            </a:r>
          </a:p>
          <a:p>
            <a:pPr marR="0" lvl="0">
              <a:lnSpc>
                <a:spcPct val="115000"/>
              </a:lnSpc>
              <a:buFont typeface="Wingdings" panose="05000000000000000000" pitchFamily="2" charset="2"/>
              <a:buChar char="§"/>
            </a:pPr>
            <a:r>
              <a:rPr lang="en-US" kern="100" dirty="0">
                <a:effectLst/>
                <a:latin typeface="Aptos" panose="020B0004020202020204" pitchFamily="34" charset="0"/>
                <a:ea typeface="Aptos" panose="020B0004020202020204" pitchFamily="34" charset="0"/>
                <a:cs typeface="Times New Roman" panose="02020603050405020304" pitchFamily="18" charset="0"/>
              </a:rPr>
              <a:t>Efficiency of production processes</a:t>
            </a:r>
          </a:p>
          <a:p>
            <a:pPr marR="0" lvl="0">
              <a:lnSpc>
                <a:spcPct val="115000"/>
              </a:lnSpc>
              <a:buFont typeface="Wingdings" panose="05000000000000000000" pitchFamily="2" charset="2"/>
              <a:buChar char="§"/>
            </a:pPr>
            <a:r>
              <a:rPr lang="en-US" kern="100" dirty="0">
                <a:effectLst/>
                <a:latin typeface="Aptos" panose="020B0004020202020204" pitchFamily="34" charset="0"/>
                <a:ea typeface="Aptos" panose="020B0004020202020204" pitchFamily="34" charset="0"/>
                <a:cs typeface="Times New Roman" panose="02020603050405020304" pitchFamily="18" charset="0"/>
              </a:rPr>
              <a:t>Material availability</a:t>
            </a:r>
          </a:p>
          <a:p>
            <a:pPr marR="0" lvl="0">
              <a:lnSpc>
                <a:spcPct val="115000"/>
              </a:lnSpc>
              <a:buFont typeface="Wingdings" panose="05000000000000000000" pitchFamily="2" charset="2"/>
              <a:buChar char="§"/>
            </a:pPr>
            <a:r>
              <a:rPr lang="en-US" kern="100" dirty="0">
                <a:effectLst/>
                <a:latin typeface="Aptos" panose="020B0004020202020204" pitchFamily="34" charset="0"/>
                <a:ea typeface="Aptos" panose="020B0004020202020204" pitchFamily="34" charset="0"/>
                <a:cs typeface="Times New Roman" panose="02020603050405020304" pitchFamily="18" charset="0"/>
              </a:rPr>
              <a:t>Workforce efficiency</a:t>
            </a:r>
          </a:p>
          <a:p>
            <a:pPr marR="0" lvl="0">
              <a:lnSpc>
                <a:spcPct val="115000"/>
              </a:lnSpc>
              <a:buFont typeface="Wingdings" panose="05000000000000000000" pitchFamily="2" charset="2"/>
              <a:buChar char="§"/>
            </a:pPr>
            <a:r>
              <a:rPr lang="en-US" kern="100" dirty="0">
                <a:effectLst/>
                <a:latin typeface="Aptos" panose="020B0004020202020204" pitchFamily="34" charset="0"/>
                <a:ea typeface="Aptos" panose="020B0004020202020204" pitchFamily="34" charset="0"/>
                <a:cs typeface="Times New Roman" panose="02020603050405020304" pitchFamily="18" charset="0"/>
              </a:rPr>
              <a:t>Machine uptime</a:t>
            </a:r>
          </a:p>
          <a:p>
            <a:pPr marR="0" lvl="0">
              <a:lnSpc>
                <a:spcPct val="115000"/>
              </a:lnSpc>
              <a:spcAft>
                <a:spcPts val="800"/>
              </a:spcAft>
              <a:buFont typeface="Wingdings" panose="05000000000000000000" pitchFamily="2" charset="2"/>
              <a:buChar char="§"/>
            </a:pPr>
            <a:r>
              <a:rPr lang="en-US" kern="100" dirty="0">
                <a:effectLst/>
                <a:latin typeface="Aptos" panose="020B0004020202020204" pitchFamily="34" charset="0"/>
                <a:ea typeface="Aptos" panose="020B0004020202020204" pitchFamily="34" charset="0"/>
                <a:cs typeface="Times New Roman" panose="02020603050405020304" pitchFamily="18" charset="0"/>
              </a:rPr>
              <a:t>Supply chain management efficiency</a:t>
            </a:r>
          </a:p>
          <a:p>
            <a:pPr marL="0" indent="0">
              <a:buNone/>
            </a:pP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dirty="0"/>
          </a:p>
        </p:txBody>
      </p:sp>
      <p:sp>
        <p:nvSpPr>
          <p:cNvPr id="2" name="TextBox 1">
            <a:extLst>
              <a:ext uri="{FF2B5EF4-FFF2-40B4-BE49-F238E27FC236}">
                <a16:creationId xmlns:a16="http://schemas.microsoft.com/office/drawing/2014/main" id="{EFEE40FD-84F4-2040-6607-33031CC6DF99}"/>
              </a:ext>
            </a:extLst>
          </p:cNvPr>
          <p:cNvSpPr txBox="1"/>
          <p:nvPr/>
        </p:nvSpPr>
        <p:spPr>
          <a:xfrm>
            <a:off x="5663821" y="1331260"/>
            <a:ext cx="5186149" cy="3991029"/>
          </a:xfrm>
          <a:prstGeom prst="rect">
            <a:avLst/>
          </a:prstGeom>
          <a:noFill/>
        </p:spPr>
        <p:txBody>
          <a:bodyPr wrap="square" rtlCol="0">
            <a:spAutoFit/>
          </a:bodyPr>
          <a:lstStyle/>
          <a:p>
            <a:pPr marL="0" marR="0">
              <a:lnSpc>
                <a:spcPct val="115000"/>
              </a:lnSpc>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Ways to reduce Lead Time:</a:t>
            </a:r>
          </a:p>
          <a:p>
            <a:pPr marL="285750" marR="0" indent="-285750">
              <a:lnSpc>
                <a:spcPct val="115000"/>
              </a:lnSpc>
              <a:spcAft>
                <a:spcPts val="800"/>
              </a:spcAft>
              <a:buClr>
                <a:schemeClr val="accent1"/>
              </a:buClr>
              <a:buFont typeface="Wingdings" panose="05000000000000000000"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Just-in-time production: align production with customer demand (reduce inventory &amp; eliminate waste)</a:t>
            </a:r>
          </a:p>
          <a:p>
            <a:pPr marL="285750" marR="0" indent="-285750">
              <a:lnSpc>
                <a:spcPct val="115000"/>
              </a:lnSpc>
              <a:spcAft>
                <a:spcPts val="800"/>
              </a:spcAft>
              <a:buClr>
                <a:schemeClr val="accent1"/>
              </a:buClr>
              <a:buFont typeface="Wingdings" panose="05000000000000000000"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Lean manufacturing: Continuous improvement and eliminating waste helps streamline processes</a:t>
            </a:r>
          </a:p>
          <a:p>
            <a:pPr marL="285750" marR="0" indent="-285750">
              <a:lnSpc>
                <a:spcPct val="115000"/>
              </a:lnSpc>
              <a:spcAft>
                <a:spcPts val="800"/>
              </a:spcAft>
              <a:buClr>
                <a:schemeClr val="accent1"/>
              </a:buClr>
              <a:buFont typeface="Wingdings" panose="05000000000000000000"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Process improvement: Review and optimize processes regularly to find bottlenecks</a:t>
            </a:r>
          </a:p>
          <a:p>
            <a:pPr marL="285750" marR="0" indent="-285750">
              <a:lnSpc>
                <a:spcPct val="115000"/>
              </a:lnSpc>
              <a:spcAft>
                <a:spcPts val="800"/>
              </a:spcAft>
              <a:buClr>
                <a:schemeClr val="accent1"/>
              </a:buClr>
              <a:buFont typeface="Wingdings" panose="05000000000000000000" pitchFamily="2" charset="2"/>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Technological advancements: use advanced technologies (AI) to help speed up processes</a:t>
            </a:r>
          </a:p>
        </p:txBody>
      </p:sp>
    </p:spTree>
    <p:extLst>
      <p:ext uri="{BB962C8B-B14F-4D97-AF65-F5344CB8AC3E}">
        <p14:creationId xmlns:p14="http://schemas.microsoft.com/office/powerpoint/2010/main" val="1696037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970C361B-D32E-42E0-A41E-86C3D9AC886F}"/>
              </a:ext>
            </a:extLst>
          </p:cNvPr>
          <p:cNvSpPr>
            <a:spLocks noGrp="1"/>
          </p:cNvSpPr>
          <p:nvPr>
            <p:ph type="title"/>
          </p:nvPr>
        </p:nvSpPr>
        <p:spPr>
          <a:xfrm>
            <a:off x="646111" y="452718"/>
            <a:ext cx="9404723" cy="1400530"/>
          </a:xfrm>
        </p:spPr>
        <p:txBody>
          <a:bodyPr anchor="t">
            <a:normAutofit/>
          </a:bodyPr>
          <a:lstStyle/>
          <a:p>
            <a:r>
              <a:rPr lang="en-US" dirty="0"/>
              <a:t>Processing Time</a:t>
            </a:r>
            <a:endParaRPr lang="ru-RU" dirty="0"/>
          </a:p>
        </p:txBody>
      </p:sp>
      <p:sp>
        <p:nvSpPr>
          <p:cNvPr id="13" name="Subtitle 12">
            <a:extLst>
              <a:ext uri="{FF2B5EF4-FFF2-40B4-BE49-F238E27FC236}">
                <a16:creationId xmlns:a16="http://schemas.microsoft.com/office/drawing/2014/main" id="{336E726C-3DE4-41AA-88A0-C92B0C34163D}"/>
              </a:ext>
            </a:extLst>
          </p:cNvPr>
          <p:cNvSpPr>
            <a:spLocks noGrp="1"/>
          </p:cNvSpPr>
          <p:nvPr>
            <p:ph sz="half" idx="1"/>
          </p:nvPr>
        </p:nvSpPr>
        <p:spPr>
          <a:xfrm>
            <a:off x="1103312" y="2060575"/>
            <a:ext cx="4396339" cy="4195763"/>
          </a:xfrm>
        </p:spPr>
        <p:txBody>
          <a:bodyPr>
            <a:normAutofit/>
          </a:bodyPr>
          <a:lstStyle/>
          <a:p>
            <a:pPr marL="0" marR="0" indent="0">
              <a:spcAft>
                <a:spcPts val="800"/>
              </a:spcAft>
              <a:buNone/>
            </a:pPr>
            <a:r>
              <a:rPr lang="en-US" kern="100" dirty="0">
                <a:effectLst/>
              </a:rPr>
              <a:t>Processing time actually takes place during Lead Time, just after the initial ticket is created. The time between when the actual work begins and the product is delivered is considered Processing time. This portion of value streaming is the developers’ main focus. During this time, it is critical to achieve fast flow with short lead times to reduce the amount of time the work has to wait in the queue. (Kim, Humble, Debois, Willis, &amp; Forsgren, 2021)</a:t>
            </a:r>
          </a:p>
        </p:txBody>
      </p:sp>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3"/>
          <a:srcRect l="23562" r="6832" b="-2"/>
          <a:stretch>
            <a:fillRect/>
          </a:stretch>
        </p:blipFill>
        <p:spPr>
          <a:xfrm flipH="1">
            <a:off x="5654493" y="2056092"/>
            <a:ext cx="4396341" cy="4200245"/>
          </a:xfrm>
          <a:prstGeom prst="rect">
            <a:avLst/>
          </a:prstGeom>
          <a:noFill/>
        </p:spPr>
      </p:pic>
    </p:spTree>
    <p:extLst>
      <p:ext uri="{BB962C8B-B14F-4D97-AF65-F5344CB8AC3E}">
        <p14:creationId xmlns:p14="http://schemas.microsoft.com/office/powerpoint/2010/main" val="510767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3FABB9-C507-6669-DB84-9030D42EC1AD}"/>
            </a:ext>
          </a:extLst>
        </p:cNvPr>
        <p:cNvGrpSpPr/>
        <p:nvPr/>
      </p:nvGrpSpPr>
      <p:grpSpPr>
        <a:xfrm>
          <a:off x="0" y="0"/>
          <a:ext cx="0" cy="0"/>
          <a:chOff x="0" y="0"/>
          <a:chExt cx="0" cy="0"/>
        </a:xfrm>
      </p:grpSpPr>
      <p:sp>
        <p:nvSpPr>
          <p:cNvPr id="12" name="Title 11">
            <a:extLst>
              <a:ext uri="{FF2B5EF4-FFF2-40B4-BE49-F238E27FC236}">
                <a16:creationId xmlns:a16="http://schemas.microsoft.com/office/drawing/2014/main" id="{D99AF27F-4256-0570-6F4B-AC29B1FD46A5}"/>
              </a:ext>
            </a:extLst>
          </p:cNvPr>
          <p:cNvSpPr>
            <a:spLocks noGrp="1"/>
          </p:cNvSpPr>
          <p:nvPr>
            <p:ph type="title"/>
          </p:nvPr>
        </p:nvSpPr>
        <p:spPr>
          <a:xfrm>
            <a:off x="646111" y="452718"/>
            <a:ext cx="9404723" cy="1400530"/>
          </a:xfrm>
        </p:spPr>
        <p:txBody>
          <a:bodyPr anchor="t">
            <a:normAutofit/>
          </a:bodyPr>
          <a:lstStyle/>
          <a:p>
            <a:r>
              <a:rPr lang="en-US" dirty="0"/>
              <a:t>Lead vs. Processing Time</a:t>
            </a:r>
            <a:endParaRPr lang="ru-RU" dirty="0"/>
          </a:p>
        </p:txBody>
      </p:sp>
      <p:pic>
        <p:nvPicPr>
          <p:cNvPr id="2" name="Picture 1" descr="Lead Time - Kaufman Global | The time from job schedule to job complete">
            <a:extLst>
              <a:ext uri="{FF2B5EF4-FFF2-40B4-BE49-F238E27FC236}">
                <a16:creationId xmlns:a16="http://schemas.microsoft.com/office/drawing/2014/main" id="{53EA202C-D012-4CA0-E447-A13701B30D1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325392" y="1853248"/>
            <a:ext cx="7541216" cy="1969901"/>
          </a:xfrm>
          <a:prstGeom prst="rect">
            <a:avLst/>
          </a:prstGeom>
          <a:noFill/>
          <a:ln>
            <a:noFill/>
          </a:ln>
        </p:spPr>
      </p:pic>
      <p:sp>
        <p:nvSpPr>
          <p:cNvPr id="4" name="TextBox 3">
            <a:extLst>
              <a:ext uri="{FF2B5EF4-FFF2-40B4-BE49-F238E27FC236}">
                <a16:creationId xmlns:a16="http://schemas.microsoft.com/office/drawing/2014/main" id="{EEF4C485-B8B6-698F-76C1-F89C05F55501}"/>
              </a:ext>
            </a:extLst>
          </p:cNvPr>
          <p:cNvSpPr txBox="1"/>
          <p:nvPr/>
        </p:nvSpPr>
        <p:spPr>
          <a:xfrm>
            <a:off x="646111" y="4250640"/>
            <a:ext cx="11368584" cy="496098"/>
          </a:xfrm>
          <a:prstGeom prst="rect">
            <a:avLst/>
          </a:prstGeom>
          <a:noFill/>
        </p:spPr>
        <p:txBody>
          <a:bodyPr wrap="square">
            <a:spAutoFit/>
          </a:bodyPr>
          <a:lstStyle/>
          <a:p>
            <a:pPr marL="0" marR="0">
              <a:lnSpc>
                <a:spcPct val="115000"/>
              </a:lnSpc>
              <a:spcAft>
                <a:spcPts val="800"/>
              </a:spcAft>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This visual example breaks down what takes place during Lead vs Processing Time. </a:t>
            </a:r>
          </a:p>
        </p:txBody>
      </p:sp>
    </p:spTree>
    <p:extLst>
      <p:ext uri="{BB962C8B-B14F-4D97-AF65-F5344CB8AC3E}">
        <p14:creationId xmlns:p14="http://schemas.microsoft.com/office/powerpoint/2010/main" val="11496562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a:extLst>
            <a:ext uri="{FF2B5EF4-FFF2-40B4-BE49-F238E27FC236}">
              <a16:creationId xmlns:a16="http://schemas.microsoft.com/office/drawing/2014/main" id="{66DFD33C-E976-A8A1-B40B-ACC6C17BCB47}"/>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DD285220-DBC7-06E8-33D8-7E4FD2819B03}"/>
              </a:ext>
            </a:extLst>
          </p:cNvPr>
          <p:cNvSpPr>
            <a:spLocks noGrp="1"/>
          </p:cNvSpPr>
          <p:nvPr>
            <p:ph type="title"/>
          </p:nvPr>
        </p:nvSpPr>
        <p:spPr/>
        <p:txBody>
          <a:bodyPr vert="horz" lIns="91440" tIns="45720" rIns="91440" bIns="45720" rtlCol="0" anchor="t">
            <a:normAutofit/>
          </a:bodyPr>
          <a:lstStyle/>
          <a:p>
            <a:pPr marL="0" marR="0">
              <a:lnSpc>
                <a:spcPct val="115000"/>
              </a:lnSpc>
              <a:spcAft>
                <a:spcPts val="800"/>
              </a:spcAft>
            </a:pPr>
            <a:r>
              <a:rPr lang="en-US" sz="3600" kern="100" dirty="0">
                <a:effectLst/>
                <a:latin typeface="Aptos" panose="020B0004020202020204" pitchFamily="34" charset="0"/>
                <a:ea typeface="Aptos" panose="020B0004020202020204" pitchFamily="34" charset="0"/>
                <a:cs typeface="Times New Roman" panose="02020603050405020304" pitchFamily="18" charset="0"/>
              </a:rPr>
              <a:t>Deployment Lead Times of Requiring Months</a:t>
            </a:r>
          </a:p>
        </p:txBody>
      </p:sp>
      <p:sp>
        <p:nvSpPr>
          <p:cNvPr id="3" name="Content Placeholder 2">
            <a:extLst>
              <a:ext uri="{FF2B5EF4-FFF2-40B4-BE49-F238E27FC236}">
                <a16:creationId xmlns:a16="http://schemas.microsoft.com/office/drawing/2014/main" id="{1C4E126F-25E6-73D0-7412-80ED638C8B6A}"/>
              </a:ext>
            </a:extLst>
          </p:cNvPr>
          <p:cNvSpPr>
            <a:spLocks noGrp="1"/>
          </p:cNvSpPr>
          <p:nvPr>
            <p:ph idx="1"/>
          </p:nvPr>
        </p:nvSpPr>
        <p:spPr>
          <a:xfrm>
            <a:off x="758539" y="1853247"/>
            <a:ext cx="4106146" cy="4397427"/>
          </a:xfrm>
        </p:spPr>
        <p:txBody>
          <a:bodyPr>
            <a:normAutofit/>
          </a:bodyPr>
          <a:lstStyle/>
          <a:p>
            <a:pPr marL="0" marR="0" indent="0">
              <a:lnSpc>
                <a:spcPct val="115000"/>
              </a:lnSpc>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Sometimes deployment lead times may require months. This is more common among larger organizations that may have systems that are monolithic or tightly coupled. When this scenario occurs, it results in having longer test times and production lead times because they’re relying on manual test methods and several approval processes. </a:t>
            </a:r>
          </a:p>
          <a:p>
            <a:pPr marL="0" indent="0">
              <a:buNone/>
            </a:pP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dirty="0"/>
          </a:p>
        </p:txBody>
      </p:sp>
      <p:sp>
        <p:nvSpPr>
          <p:cNvPr id="2" name="TextBox 1">
            <a:extLst>
              <a:ext uri="{FF2B5EF4-FFF2-40B4-BE49-F238E27FC236}">
                <a16:creationId xmlns:a16="http://schemas.microsoft.com/office/drawing/2014/main" id="{6236BF13-8915-73D8-39F7-9DE181CE8B85}"/>
              </a:ext>
            </a:extLst>
          </p:cNvPr>
          <p:cNvSpPr txBox="1"/>
          <p:nvPr/>
        </p:nvSpPr>
        <p:spPr>
          <a:xfrm>
            <a:off x="5854889" y="2116493"/>
            <a:ext cx="5186149" cy="2625014"/>
          </a:xfrm>
          <a:prstGeom prst="rect">
            <a:avLst/>
          </a:prstGeom>
          <a:noFill/>
        </p:spPr>
        <p:txBody>
          <a:bodyPr wrap="square" rtlCol="0">
            <a:spAutoFit/>
          </a:bodyPr>
          <a:lstStyle/>
          <a:p>
            <a:pPr marL="0" marR="0">
              <a:lnSpc>
                <a:spcPct val="115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Longer deployment lead times means developers can expect issues during each stage of the value stream. There may be instances where nothing is functional within the project once all the changes have been made throughout the team. This means everything must be resolved prior to delivery which can prolong the project, exceed the budget, and have a negative impact on customer experience.</a:t>
            </a:r>
          </a:p>
        </p:txBody>
      </p:sp>
    </p:spTree>
    <p:extLst>
      <p:ext uri="{BB962C8B-B14F-4D97-AF65-F5344CB8AC3E}">
        <p14:creationId xmlns:p14="http://schemas.microsoft.com/office/powerpoint/2010/main" val="3110702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a:extLst>
            <a:ext uri="{FF2B5EF4-FFF2-40B4-BE49-F238E27FC236}">
              <a16:creationId xmlns:a16="http://schemas.microsoft.com/office/drawing/2014/main" id="{55F182BC-3411-83AD-E846-578A0426AAD2}"/>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4069C23B-C13D-BCC4-EA7B-FFEF184708E1}"/>
              </a:ext>
            </a:extLst>
          </p:cNvPr>
          <p:cNvSpPr>
            <a:spLocks noGrp="1"/>
          </p:cNvSpPr>
          <p:nvPr>
            <p:ph type="title"/>
          </p:nvPr>
        </p:nvSpPr>
        <p:spPr/>
        <p:txBody>
          <a:bodyPr vert="horz" lIns="91440" tIns="45720" rIns="91440" bIns="45720" rtlCol="0" anchor="t">
            <a:normAutofit/>
          </a:bodyPr>
          <a:lstStyle/>
          <a:p>
            <a:pPr marL="0" marR="0">
              <a:lnSpc>
                <a:spcPct val="115000"/>
              </a:lnSpc>
              <a:spcAft>
                <a:spcPts val="800"/>
              </a:spcAft>
            </a:pPr>
            <a:r>
              <a:rPr lang="en-US" sz="4400" kern="100" dirty="0">
                <a:effectLst/>
                <a:latin typeface="Aptos" panose="020B0004020202020204" pitchFamily="34" charset="0"/>
                <a:ea typeface="Aptos" panose="020B0004020202020204" pitchFamily="34" charset="0"/>
                <a:cs typeface="Times New Roman" panose="02020603050405020304" pitchFamily="18" charset="0"/>
              </a:rPr>
              <a:t>Deployment Lead Times of Minutes</a:t>
            </a:r>
          </a:p>
        </p:txBody>
      </p:sp>
      <p:sp>
        <p:nvSpPr>
          <p:cNvPr id="3" name="Content Placeholder 2">
            <a:extLst>
              <a:ext uri="{FF2B5EF4-FFF2-40B4-BE49-F238E27FC236}">
                <a16:creationId xmlns:a16="http://schemas.microsoft.com/office/drawing/2014/main" id="{5C900921-5265-FA9F-DEB1-765EB58C2F1E}"/>
              </a:ext>
            </a:extLst>
          </p:cNvPr>
          <p:cNvSpPr>
            <a:spLocks noGrp="1"/>
          </p:cNvSpPr>
          <p:nvPr>
            <p:ph idx="1"/>
          </p:nvPr>
        </p:nvSpPr>
        <p:spPr>
          <a:xfrm>
            <a:off x="526527" y="1710453"/>
            <a:ext cx="10132374" cy="4694829"/>
          </a:xfrm>
        </p:spPr>
        <p:txBody>
          <a:bodyPr>
            <a:normAutofit/>
          </a:bodyPr>
          <a:lstStyle/>
          <a:p>
            <a:pPr marL="0" marR="0">
              <a:lnSpc>
                <a:spcPct val="115000"/>
              </a:lnSpc>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There are also times when developers receive feedback from customers quickly and consistently. Issues can be resolved quickly, and developers can implement, update, and validate their code.</a:t>
            </a:r>
          </a:p>
          <a:p>
            <a:pPr marL="0" marR="0">
              <a:lnSpc>
                <a:spcPct val="115000"/>
              </a:lnSpc>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Here are a few ways to achieve this:</a:t>
            </a:r>
          </a:p>
          <a:p>
            <a:pPr marL="342900" marR="0" lvl="0" indent="-342900">
              <a:lnSpc>
                <a:spcPct val="115000"/>
              </a:lnSpc>
              <a:buFont typeface="Aptos" panose="020B00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Check small code changes</a:t>
            </a:r>
          </a:p>
          <a:p>
            <a:pPr marL="342900" marR="0" lvl="0" indent="-342900">
              <a:lnSpc>
                <a:spcPct val="115000"/>
              </a:lnSpc>
              <a:spcAft>
                <a:spcPts val="800"/>
              </a:spcAft>
              <a:buFont typeface="Aptos" panose="020B00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Perform automated/exploratory testing</a:t>
            </a:r>
          </a:p>
          <a:p>
            <a:pPr marL="0" marR="0" indent="0">
              <a:lnSpc>
                <a:spcPct val="115000"/>
              </a:lnSpc>
              <a:spcAft>
                <a:spcPts val="800"/>
              </a:spcAft>
              <a:buNone/>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These methods can help boost developer confidence in their code before it’s deployed because they know that all errors have been detected and resolved to provide a seamless performance. This is a great opportunity to mitigate issues that could exist later or become larger issues if not reported quickly or detected early enough.</a:t>
            </a:r>
          </a:p>
          <a:p>
            <a:pPr marL="0" indent="0">
              <a:buNone/>
            </a:pP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403422717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2.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Digital design</Template>
  <TotalTime>39</TotalTime>
  <Words>810</Words>
  <Application>Microsoft Office PowerPoint</Application>
  <PresentationFormat>Widescreen</PresentationFormat>
  <Paragraphs>63</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Calibri</vt:lpstr>
      <vt:lpstr>Century Gothic</vt:lpstr>
      <vt:lpstr>Wingdings</vt:lpstr>
      <vt:lpstr>Wingdings 3</vt:lpstr>
      <vt:lpstr>Ion</vt:lpstr>
      <vt:lpstr>The Technology Value Stream</vt:lpstr>
      <vt:lpstr>Contents</vt:lpstr>
      <vt:lpstr>What is Technology Value Stream?</vt:lpstr>
      <vt:lpstr>Lead Time</vt:lpstr>
      <vt:lpstr>Lead Time (continued)</vt:lpstr>
      <vt:lpstr>Processing Time</vt:lpstr>
      <vt:lpstr>Lead vs. Processing Time</vt:lpstr>
      <vt:lpstr>Deployment Lead Times of Requiring Months</vt:lpstr>
      <vt:lpstr>Deployment Lead Times of Minutes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Katie Hilliard</dc:creator>
  <cp:lastModifiedBy>Katie Hilliard</cp:lastModifiedBy>
  <cp:revision>1</cp:revision>
  <dcterms:created xsi:type="dcterms:W3CDTF">2025-05-29T16:31:12Z</dcterms:created>
  <dcterms:modified xsi:type="dcterms:W3CDTF">2025-05-29T17:10:56Z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